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370" r:id="rId2"/>
    <p:sldId id="367" r:id="rId3"/>
    <p:sldId id="379" r:id="rId4"/>
    <p:sldId id="380" r:id="rId5"/>
    <p:sldId id="381" r:id="rId6"/>
    <p:sldId id="382" r:id="rId7"/>
    <p:sldId id="373" r:id="rId8"/>
    <p:sldId id="385" r:id="rId9"/>
    <p:sldId id="386" r:id="rId10"/>
    <p:sldId id="383" r:id="rId11"/>
    <p:sldId id="384" r:id="rId12"/>
    <p:sldId id="389" r:id="rId13"/>
    <p:sldId id="387" r:id="rId14"/>
    <p:sldId id="390" r:id="rId15"/>
    <p:sldId id="391" r:id="rId16"/>
    <p:sldId id="388" r:id="rId17"/>
    <p:sldId id="392" r:id="rId18"/>
    <p:sldId id="366" r:id="rId19"/>
    <p:sldId id="393" r:id="rId20"/>
    <p:sldId id="394" r:id="rId21"/>
    <p:sldId id="307" r:id="rId2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E1EF"/>
    <a:srgbClr val="FFFFFF"/>
    <a:srgbClr val="233032"/>
    <a:srgbClr val="F95959"/>
    <a:srgbClr val="A83018"/>
    <a:srgbClr val="3A3C3F"/>
    <a:srgbClr val="243133"/>
    <a:srgbClr val="363E43"/>
    <a:srgbClr val="F8F018"/>
    <a:srgbClr val="425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94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624419" y="1221437"/>
            <a:ext cx="10943167" cy="4221447"/>
          </a:xfrm>
          <a:prstGeom prst="rect">
            <a:avLst/>
          </a:prstGeom>
        </p:spPr>
        <p:txBody>
          <a:bodyPr lIns="121917" tIns="60958" rIns="121917" bIns="60958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09600" y="579481"/>
            <a:ext cx="8559800" cy="533316"/>
          </a:xfrm>
          <a:prstGeom prst="rect">
            <a:avLst/>
          </a:prstGeom>
        </p:spPr>
        <p:txBody>
          <a:bodyPr lIns="121917" tIns="60958" rIns="121917" bIns="60958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0112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C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-7302" y="3522345"/>
            <a:ext cx="122091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环境数据采集进程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-7302" y="5335270"/>
            <a:ext cx="12209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创客学院  陈老师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-7620" y="1999615"/>
            <a:ext cx="122097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平衡小车项目开发</a:t>
            </a:r>
            <a:endParaRPr lang="zh-CN" altLang="zh-CN" sz="60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7290" y="4940935"/>
            <a:ext cx="12240000" cy="50400"/>
          </a:xfrm>
          <a:prstGeom prst="rect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  <a:p>
            <a:pPr algn="just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8240" y="1315720"/>
            <a:ext cx="12240000" cy="50400"/>
          </a:xfrm>
          <a:prstGeom prst="rect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  <a:p>
            <a:pPr algn="just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39AA91-0EF6-4542-9F8A-85BB6268BB84}"/>
              </a:ext>
            </a:extLst>
          </p:cNvPr>
          <p:cNvSpPr txBox="1"/>
          <p:nvPr/>
        </p:nvSpPr>
        <p:spPr>
          <a:xfrm>
            <a:off x="256191" y="302032"/>
            <a:ext cx="9281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小车的姿态角</a:t>
            </a:r>
            <a:r>
              <a:rPr lang="en-US" altLang="zh-CN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偏航角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686D87-0A10-43AE-87AC-6589573F0C88}"/>
              </a:ext>
            </a:extLst>
          </p:cNvPr>
          <p:cNvSpPr/>
          <p:nvPr/>
        </p:nvSpPr>
        <p:spPr>
          <a:xfrm>
            <a:off x="6096000" y="1236191"/>
            <a:ext cx="4450672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偏航角</a:t>
            </a:r>
            <a:r>
              <a:rPr lang="en-US" altLang="zh-CN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ψ</a:t>
            </a:r>
            <a:r>
              <a:rPr lang="zh-CN" altLang="en-US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yaw</a:t>
            </a:r>
            <a:r>
              <a:rPr lang="zh-CN" altLang="en-US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）：</a:t>
            </a:r>
            <a:endParaRPr lang="zh-CN" altLang="en-US" sz="2000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　　机体坐标系</a:t>
            </a:r>
            <a:r>
              <a:rPr lang="en-US" altLang="zh-CN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xb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轴在水平面上投影与地面坐标系</a:t>
            </a:r>
            <a:r>
              <a:rPr lang="en-US" altLang="zh-CN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xg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轴（在水平面上，指向目标为正）之间的夹角，由</a:t>
            </a:r>
            <a:r>
              <a:rPr lang="en-US" altLang="zh-CN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xg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轴逆时针转至机体</a:t>
            </a:r>
            <a:r>
              <a:rPr lang="en-US" altLang="zh-CN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xb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的投影线时，偏航角为正，即机头右偏航为正，反之为负。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811FCD-CE17-45AC-8D9F-8869BF58B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3" y="1118081"/>
            <a:ext cx="4800600" cy="3838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D1FAB0-84A2-47CE-B6A3-F11A1E451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1"/>
          <a:stretch/>
        </p:blipFill>
        <p:spPr>
          <a:xfrm>
            <a:off x="535788" y="4145871"/>
            <a:ext cx="4810125" cy="255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76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39AA91-0EF6-4542-9F8A-85BB6268BB84}"/>
              </a:ext>
            </a:extLst>
          </p:cNvPr>
          <p:cNvSpPr txBox="1"/>
          <p:nvPr/>
        </p:nvSpPr>
        <p:spPr>
          <a:xfrm>
            <a:off x="256191" y="302032"/>
            <a:ext cx="9281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小车的姿态角</a:t>
            </a:r>
            <a:r>
              <a:rPr lang="en-US" altLang="zh-CN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翻滚角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686D87-0A10-43AE-87AC-6589573F0C88}"/>
              </a:ext>
            </a:extLst>
          </p:cNvPr>
          <p:cNvSpPr/>
          <p:nvPr/>
        </p:nvSpPr>
        <p:spPr>
          <a:xfrm>
            <a:off x="6167021" y="1431500"/>
            <a:ext cx="4450672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滚转角</a:t>
            </a:r>
            <a:r>
              <a:rPr lang="en-US" altLang="zh-CN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Φ</a:t>
            </a:r>
            <a:r>
              <a:rPr lang="zh-CN" altLang="en-US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roll</a:t>
            </a:r>
            <a:r>
              <a:rPr lang="zh-CN" altLang="en-US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）：</a:t>
            </a:r>
            <a:endParaRPr lang="en-US" altLang="zh-CN" sz="2000" b="1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机体坐标系</a:t>
            </a:r>
            <a:r>
              <a:rPr lang="en-US" altLang="zh-CN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zb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轴与通过机体</a:t>
            </a:r>
            <a:r>
              <a:rPr lang="en-US" altLang="zh-CN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xb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轴的铅垂面间的夹角，机体向右滚为正，反之为负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4F2778-AEC7-4746-8B51-B20E5CA87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3" y="1204638"/>
            <a:ext cx="4800600" cy="3876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A029A8-A085-4291-AB0C-1B7A4C7D3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13" y="4505227"/>
            <a:ext cx="4805467" cy="205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60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39AA91-0EF6-4542-9F8A-85BB6268BB84}"/>
              </a:ext>
            </a:extLst>
          </p:cNvPr>
          <p:cNvSpPr txBox="1"/>
          <p:nvPr/>
        </p:nvSpPr>
        <p:spPr>
          <a:xfrm>
            <a:off x="5529527" y="355298"/>
            <a:ext cx="4937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如何获得这些数据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C712CD-51FD-4DE7-9B43-04C3E4CC4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012"/>
            <a:ext cx="4687410" cy="686990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6EC9FB9-A20D-4E1A-A730-11DCE2B66CB4}"/>
              </a:ext>
            </a:extLst>
          </p:cNvPr>
          <p:cNvSpPr txBox="1"/>
          <p:nvPr/>
        </p:nvSpPr>
        <p:spPr>
          <a:xfrm>
            <a:off x="5529527" y="1633491"/>
            <a:ext cx="36311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、初始化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MPU6050</a:t>
            </a: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、移植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MPU6050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官方的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eMPL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、获取原始数据以及姿态角</a:t>
            </a:r>
          </a:p>
        </p:txBody>
      </p:sp>
    </p:spTree>
    <p:extLst>
      <p:ext uri="{BB962C8B-B14F-4D97-AF65-F5344CB8AC3E}">
        <p14:creationId xmlns:p14="http://schemas.microsoft.com/office/powerpoint/2010/main" val="3905419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91196" y="594995"/>
            <a:ext cx="10663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平衡小车项目开发</a:t>
            </a:r>
            <a:r>
              <a:rPr lang="en-US" altLang="zh-CN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环境数据采集进程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DEE0181-E152-42F3-89B9-B66CB1AC0EDE}"/>
              </a:ext>
            </a:extLst>
          </p:cNvPr>
          <p:cNvSpPr txBox="1"/>
          <p:nvPr/>
        </p:nvSpPr>
        <p:spPr>
          <a:xfrm>
            <a:off x="1791970" y="2092325"/>
            <a:ext cx="99034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平衡小车姿态信息介绍</a:t>
            </a:r>
          </a:p>
          <a:p>
            <a:endParaRPr lang="zh-CN" altLang="en-US" sz="2800" dirty="0">
              <a:solidFill>
                <a:srgbClr val="F8F01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平衡小车项目工程框架搭建</a:t>
            </a:r>
          </a:p>
          <a:p>
            <a:endPara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Mpu6050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传感器驱动即</a:t>
            </a:r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eMPL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库讲解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844EF93-71B1-439E-AC6C-D0A71B8768D9}"/>
              </a:ext>
            </a:extLst>
          </p:cNvPr>
          <p:cNvSpPr txBox="1"/>
          <p:nvPr/>
        </p:nvSpPr>
        <p:spPr>
          <a:xfrm>
            <a:off x="993775" y="206184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1</a:t>
            </a:r>
            <a:r>
              <a:rPr lang="en-US" altLang="zh-CN" sz="2800">
                <a:solidFill>
                  <a:srgbClr val="F8F018"/>
                </a:solidFill>
              </a:rPr>
              <a:t> /</a:t>
            </a: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B291AF49-11D0-48B8-8E3C-9746B012E83D}"/>
              </a:ext>
            </a:extLst>
          </p:cNvPr>
          <p:cNvSpPr/>
          <p:nvPr/>
        </p:nvSpPr>
        <p:spPr>
          <a:xfrm rot="5400000">
            <a:off x="582930" y="3097186"/>
            <a:ext cx="327025" cy="299085"/>
          </a:xfrm>
          <a:prstGeom prst="triangle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0528061-1666-4328-91E5-AB3064C1A9DA}"/>
              </a:ext>
            </a:extLst>
          </p:cNvPr>
          <p:cNvSpPr txBox="1"/>
          <p:nvPr/>
        </p:nvSpPr>
        <p:spPr>
          <a:xfrm>
            <a:off x="994410" y="298259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2 </a:t>
            </a:r>
            <a:r>
              <a:rPr lang="en-US" altLang="zh-CN" sz="2800" dirty="0">
                <a:solidFill>
                  <a:srgbClr val="F8F018"/>
                </a:solidFill>
              </a:rPr>
              <a:t>/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A7824F4-DF84-4017-AD9C-E70EB0DD5F77}"/>
              </a:ext>
            </a:extLst>
          </p:cNvPr>
          <p:cNvSpPr txBox="1"/>
          <p:nvPr/>
        </p:nvSpPr>
        <p:spPr>
          <a:xfrm>
            <a:off x="1009650" y="382333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3 </a:t>
            </a:r>
            <a:r>
              <a:rPr lang="en-US" altLang="zh-CN" sz="2800" dirty="0">
                <a:solidFill>
                  <a:srgbClr val="F8F018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02882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39AA91-0EF6-4542-9F8A-85BB6268BB84}"/>
              </a:ext>
            </a:extLst>
          </p:cNvPr>
          <p:cNvSpPr txBox="1"/>
          <p:nvPr/>
        </p:nvSpPr>
        <p:spPr>
          <a:xfrm>
            <a:off x="256191" y="302032"/>
            <a:ext cx="9281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平衡小车项目整体框架搭建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239A1C-E3B9-4BEC-B611-3DA73EAF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60" y="1182253"/>
            <a:ext cx="9572152" cy="537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61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39AA91-0EF6-4542-9F8A-85BB6268BB84}"/>
              </a:ext>
            </a:extLst>
          </p:cNvPr>
          <p:cNvSpPr txBox="1"/>
          <p:nvPr/>
        </p:nvSpPr>
        <p:spPr>
          <a:xfrm>
            <a:off x="256191" y="302032"/>
            <a:ext cx="9281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搭建</a:t>
            </a:r>
            <a:r>
              <a:rPr lang="en-US" altLang="zh-CN" sz="4400" dirty="0" err="1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CubeMX</a:t>
            </a:r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工程</a:t>
            </a:r>
          </a:p>
        </p:txBody>
      </p:sp>
    </p:spTree>
    <p:extLst>
      <p:ext uri="{BB962C8B-B14F-4D97-AF65-F5344CB8AC3E}">
        <p14:creationId xmlns:p14="http://schemas.microsoft.com/office/powerpoint/2010/main" val="138903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91196" y="594995"/>
            <a:ext cx="10663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平衡小车项目开发</a:t>
            </a:r>
            <a:r>
              <a:rPr lang="en-US" altLang="zh-CN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环境数据采集进程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DEE0181-E152-42F3-89B9-B66CB1AC0EDE}"/>
              </a:ext>
            </a:extLst>
          </p:cNvPr>
          <p:cNvSpPr txBox="1"/>
          <p:nvPr/>
        </p:nvSpPr>
        <p:spPr>
          <a:xfrm>
            <a:off x="1791970" y="2092325"/>
            <a:ext cx="99034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平衡小车姿态信息介绍</a:t>
            </a:r>
          </a:p>
          <a:p>
            <a:endParaRPr lang="zh-CN" altLang="en-US" sz="2800" dirty="0">
              <a:solidFill>
                <a:srgbClr val="F8F01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平衡小车项目工程框架搭建</a:t>
            </a:r>
          </a:p>
          <a:p>
            <a:endPara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8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Mpu6050</a:t>
            </a:r>
            <a:r>
              <a:rPr lang="zh-CN" altLang="en-US" sz="28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传感器驱动以及</a:t>
            </a:r>
            <a:r>
              <a:rPr lang="en-US" altLang="zh-CN" sz="2800" dirty="0" err="1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eMPL</a:t>
            </a:r>
            <a:r>
              <a:rPr lang="zh-CN" altLang="en-US" sz="28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库讲解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844EF93-71B1-439E-AC6C-D0A71B8768D9}"/>
              </a:ext>
            </a:extLst>
          </p:cNvPr>
          <p:cNvSpPr txBox="1"/>
          <p:nvPr/>
        </p:nvSpPr>
        <p:spPr>
          <a:xfrm>
            <a:off x="993775" y="206184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1</a:t>
            </a:r>
            <a:r>
              <a:rPr lang="en-US" altLang="zh-CN" sz="2800">
                <a:solidFill>
                  <a:srgbClr val="F8F018"/>
                </a:solidFill>
              </a:rPr>
              <a:t> /</a:t>
            </a: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B291AF49-11D0-48B8-8E3C-9746B012E83D}"/>
              </a:ext>
            </a:extLst>
          </p:cNvPr>
          <p:cNvSpPr/>
          <p:nvPr/>
        </p:nvSpPr>
        <p:spPr>
          <a:xfrm rot="5400000">
            <a:off x="582930" y="3913940"/>
            <a:ext cx="327025" cy="299085"/>
          </a:xfrm>
          <a:prstGeom prst="triangle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0528061-1666-4328-91E5-AB3064C1A9DA}"/>
              </a:ext>
            </a:extLst>
          </p:cNvPr>
          <p:cNvSpPr txBox="1"/>
          <p:nvPr/>
        </p:nvSpPr>
        <p:spPr>
          <a:xfrm>
            <a:off x="994410" y="298259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2 </a:t>
            </a:r>
            <a:r>
              <a:rPr lang="en-US" altLang="zh-CN" sz="2800" dirty="0">
                <a:solidFill>
                  <a:srgbClr val="F8F018"/>
                </a:solidFill>
              </a:rPr>
              <a:t>/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A7824F4-DF84-4017-AD9C-E70EB0DD5F77}"/>
              </a:ext>
            </a:extLst>
          </p:cNvPr>
          <p:cNvSpPr txBox="1"/>
          <p:nvPr/>
        </p:nvSpPr>
        <p:spPr>
          <a:xfrm>
            <a:off x="1009650" y="382333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3 </a:t>
            </a:r>
            <a:r>
              <a:rPr lang="en-US" altLang="zh-CN" sz="2800" dirty="0">
                <a:solidFill>
                  <a:srgbClr val="F8F018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8557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39AA91-0EF6-4542-9F8A-85BB6268BB84}"/>
              </a:ext>
            </a:extLst>
          </p:cNvPr>
          <p:cNvSpPr txBox="1"/>
          <p:nvPr/>
        </p:nvSpPr>
        <p:spPr>
          <a:xfrm>
            <a:off x="256191" y="302032"/>
            <a:ext cx="9281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MPU6050</a:t>
            </a:r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 电气原理图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6377A1-C951-4CBE-A481-793360541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25" y="1493072"/>
            <a:ext cx="7119630" cy="38718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F2B971F-739B-4F4E-8A19-DA9856338EB5}"/>
              </a:ext>
            </a:extLst>
          </p:cNvPr>
          <p:cNvSpPr txBox="1"/>
          <p:nvPr/>
        </p:nvSpPr>
        <p:spPr>
          <a:xfrm>
            <a:off x="7853083" y="1764255"/>
            <a:ext cx="223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SENOR_SDA  </a:t>
            </a:r>
            <a:r>
              <a:rPr lang="en-US" altLang="zh-CN" dirty="0">
                <a:solidFill>
                  <a:srgbClr val="FFFF00"/>
                </a:solidFill>
                <a:sym typeface="Wingdings" panose="05000000000000000000" pitchFamily="2" charset="2"/>
              </a:rPr>
              <a:t>  PC11</a:t>
            </a:r>
          </a:p>
          <a:p>
            <a:r>
              <a:rPr lang="en-US" altLang="zh-CN" dirty="0">
                <a:solidFill>
                  <a:srgbClr val="FFFF00"/>
                </a:solidFill>
                <a:sym typeface="Wingdings" panose="05000000000000000000" pitchFamily="2" charset="2"/>
              </a:rPr>
              <a:t>SENOR_SCL     PD0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320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3CC4997-70CF-4682-8B5D-E982BA7B2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"/>
            <a:ext cx="935059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2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39AA91-0EF6-4542-9F8A-85BB6268BB84}"/>
              </a:ext>
            </a:extLst>
          </p:cNvPr>
          <p:cNvSpPr txBox="1"/>
          <p:nvPr/>
        </p:nvSpPr>
        <p:spPr>
          <a:xfrm>
            <a:off x="643466" y="377336"/>
            <a:ext cx="9281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MPU6050 </a:t>
            </a:r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驱动测试</a:t>
            </a:r>
          </a:p>
        </p:txBody>
      </p:sp>
    </p:spTree>
    <p:extLst>
      <p:ext uri="{BB962C8B-B14F-4D97-AF65-F5344CB8AC3E}">
        <p14:creationId xmlns:p14="http://schemas.microsoft.com/office/powerpoint/2010/main" val="2782580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91196" y="594995"/>
            <a:ext cx="10663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平衡小车项目开发</a:t>
            </a:r>
            <a:r>
              <a:rPr lang="en-US" altLang="zh-CN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环境数据采集进程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DEE0181-E152-42F3-89B9-B66CB1AC0EDE}"/>
              </a:ext>
            </a:extLst>
          </p:cNvPr>
          <p:cNvSpPr txBox="1"/>
          <p:nvPr/>
        </p:nvSpPr>
        <p:spPr>
          <a:xfrm>
            <a:off x="1791970" y="2092325"/>
            <a:ext cx="99034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8F018"/>
                </a:solidFill>
                <a:latin typeface="微软雅黑" panose="020B0503020204020204" charset="-122"/>
                <a:ea typeface="微软雅黑" panose="020B0503020204020204" charset="-122"/>
              </a:rPr>
              <a:t>平衡小车姿态信息介绍</a:t>
            </a:r>
          </a:p>
          <a:p>
            <a:endParaRPr lang="zh-CN" altLang="en-US" sz="2800" dirty="0">
              <a:solidFill>
                <a:srgbClr val="F8F01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平衡小车项目工程框架搭建</a:t>
            </a:r>
          </a:p>
          <a:p>
            <a:endPara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Mpu6050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传感器驱动及</a:t>
            </a:r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eMPL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库讲解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844EF93-71B1-439E-AC6C-D0A71B8768D9}"/>
              </a:ext>
            </a:extLst>
          </p:cNvPr>
          <p:cNvSpPr txBox="1"/>
          <p:nvPr/>
        </p:nvSpPr>
        <p:spPr>
          <a:xfrm>
            <a:off x="993775" y="206184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1</a:t>
            </a:r>
            <a:r>
              <a:rPr lang="en-US" altLang="zh-CN" sz="2800">
                <a:solidFill>
                  <a:srgbClr val="F8F018"/>
                </a:solidFill>
              </a:rPr>
              <a:t> /</a:t>
            </a: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B291AF49-11D0-48B8-8E3C-9746B012E83D}"/>
              </a:ext>
            </a:extLst>
          </p:cNvPr>
          <p:cNvSpPr/>
          <p:nvPr/>
        </p:nvSpPr>
        <p:spPr>
          <a:xfrm rot="5400000">
            <a:off x="582930" y="2173912"/>
            <a:ext cx="327025" cy="299085"/>
          </a:xfrm>
          <a:prstGeom prst="triangle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0528061-1666-4328-91E5-AB3064C1A9DA}"/>
              </a:ext>
            </a:extLst>
          </p:cNvPr>
          <p:cNvSpPr txBox="1"/>
          <p:nvPr/>
        </p:nvSpPr>
        <p:spPr>
          <a:xfrm>
            <a:off x="994410" y="298259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2 </a:t>
            </a:r>
            <a:r>
              <a:rPr lang="en-US" altLang="zh-CN" sz="2800" dirty="0">
                <a:solidFill>
                  <a:srgbClr val="F8F018"/>
                </a:solidFill>
              </a:rPr>
              <a:t>/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A7824F4-DF84-4017-AD9C-E70EB0DD5F77}"/>
              </a:ext>
            </a:extLst>
          </p:cNvPr>
          <p:cNvSpPr txBox="1"/>
          <p:nvPr/>
        </p:nvSpPr>
        <p:spPr>
          <a:xfrm>
            <a:off x="1009650" y="382333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3 </a:t>
            </a:r>
            <a:r>
              <a:rPr lang="en-US" altLang="zh-CN" sz="2800" dirty="0">
                <a:solidFill>
                  <a:srgbClr val="F8F018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39AA91-0EF6-4542-9F8A-85BB6268BB84}"/>
              </a:ext>
            </a:extLst>
          </p:cNvPr>
          <p:cNvSpPr txBox="1"/>
          <p:nvPr/>
        </p:nvSpPr>
        <p:spPr>
          <a:xfrm>
            <a:off x="643466" y="377336"/>
            <a:ext cx="9281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MPU6050_EMPL</a:t>
            </a:r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库分析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53EEF5-F444-443B-88C5-177BCEA2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301339"/>
            <a:ext cx="6715125" cy="3028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19F0BF6-532E-46BE-A1D1-730C77308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4484851"/>
            <a:ext cx="5972175" cy="16478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BFC9598-2234-4EA4-B738-98E8E0E11597}"/>
              </a:ext>
            </a:extLst>
          </p:cNvPr>
          <p:cNvSpPr txBox="1"/>
          <p:nvPr/>
        </p:nvSpPr>
        <p:spPr>
          <a:xfrm>
            <a:off x="7647506" y="1146777"/>
            <a:ext cx="4206240" cy="33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官方的驱动主要是了 </a:t>
            </a:r>
            <a:r>
              <a:rPr lang="en-US" altLang="zh-CN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MPL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软件库</a:t>
            </a:r>
            <a:r>
              <a:rPr lang="en-US" altLang="zh-CN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(Motion Processing Library)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，要移植该软件库我们需要为它提供</a:t>
            </a:r>
            <a:endParaRPr lang="en-US" altLang="zh-CN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 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读写接口、</a:t>
            </a:r>
            <a:endParaRPr lang="en-US" altLang="zh-CN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延时服务</a:t>
            </a:r>
            <a:endParaRPr lang="en-US" altLang="zh-CN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MPU6050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的数据更新标志。</a:t>
            </a:r>
            <a:endParaRPr lang="en-US" altLang="zh-CN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若需要输出调试信息到上位机，还需要提供串口接口</a:t>
            </a:r>
          </a:p>
        </p:txBody>
      </p:sp>
    </p:spTree>
    <p:extLst>
      <p:ext uri="{BB962C8B-B14F-4D97-AF65-F5344CB8AC3E}">
        <p14:creationId xmlns:p14="http://schemas.microsoft.com/office/powerpoint/2010/main" val="1633386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底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30" y="-55245"/>
            <a:ext cx="12254865" cy="7113270"/>
          </a:xfrm>
          <a:prstGeom prst="rect">
            <a:avLst/>
          </a:prstGeom>
        </p:spPr>
      </p:pic>
      <p:pic>
        <p:nvPicPr>
          <p:cNvPr id="5" name="图片 4" descr="创客学院微信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933" y="4649470"/>
            <a:ext cx="1454785" cy="14547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25220" y="3880485"/>
            <a:ext cx="2882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8F018"/>
                </a:solidFill>
                <a:latin typeface="微软雅黑" panose="020B0503020204020204" charset="-122"/>
                <a:ea typeface="微软雅黑" panose="020B0503020204020204" charset="-122"/>
              </a:rPr>
              <a:t>扫一扫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，获取更多信息</a:t>
            </a:r>
          </a:p>
        </p:txBody>
      </p:sp>
      <p:sp>
        <p:nvSpPr>
          <p:cNvPr id="11" name="矩形 10"/>
          <p:cNvSpPr/>
          <p:nvPr/>
        </p:nvSpPr>
        <p:spPr>
          <a:xfrm>
            <a:off x="1203325" y="4310063"/>
            <a:ext cx="2286000" cy="2152650"/>
          </a:xfrm>
          <a:prstGeom prst="rect">
            <a:avLst/>
          </a:prstGeom>
          <a:solidFill>
            <a:srgbClr val="4444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创客学院微信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933" y="4658995"/>
            <a:ext cx="1454785" cy="14547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43350" y="4869180"/>
            <a:ext cx="5476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 </a:t>
            </a:r>
            <a:r>
              <a:rPr lang="zh-CN" altLang="en-US" sz="6000">
                <a:solidFill>
                  <a:srgbClr val="F8F018"/>
                </a:solidFill>
                <a:latin typeface="微软雅黑" panose="020B0503020204020204" charset="-122"/>
                <a:ea typeface="微软雅黑" panose="020B0503020204020204" charset="-122"/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39AA91-0EF6-4542-9F8A-85BB6268BB84}"/>
              </a:ext>
            </a:extLst>
          </p:cNvPr>
          <p:cNvSpPr txBox="1"/>
          <p:nvPr/>
        </p:nvSpPr>
        <p:spPr>
          <a:xfrm>
            <a:off x="256191" y="302032"/>
            <a:ext cx="9281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平衡小车项目整体框架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239A1C-E3B9-4BEC-B611-3DA73EAF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60" y="1182253"/>
            <a:ext cx="9572152" cy="537371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38AD332-A282-4E73-A8F4-D0A4F5911720}"/>
              </a:ext>
            </a:extLst>
          </p:cNvPr>
          <p:cNvSpPr/>
          <p:nvPr/>
        </p:nvSpPr>
        <p:spPr>
          <a:xfrm>
            <a:off x="356160" y="4847207"/>
            <a:ext cx="1818869" cy="10653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38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39AA91-0EF6-4542-9F8A-85BB6268BB84}"/>
              </a:ext>
            </a:extLst>
          </p:cNvPr>
          <p:cNvSpPr txBox="1"/>
          <p:nvPr/>
        </p:nvSpPr>
        <p:spPr>
          <a:xfrm>
            <a:off x="5529527" y="355298"/>
            <a:ext cx="4937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数据采集进程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C712CD-51FD-4DE7-9B43-04C3E4CC4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012"/>
            <a:ext cx="4687410" cy="686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8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44435" y="1301251"/>
            <a:ext cx="9311742" cy="26113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FFFF00"/>
              </a:buClr>
              <a:buFont typeface="Wingdings" pitchFamily="2" charset="2"/>
              <a:buChar char="n"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三轴加速度测量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1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endParaRPr lang="en-US" altLang="zh-CN" sz="17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lang="en-US" altLang="zh-CN" sz="17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lang="en-US" altLang="zh-CN" sz="17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lang="en-US" altLang="zh-CN" sz="17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  <a:buNone/>
            </a:pP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83224" y="544313"/>
            <a:ext cx="8559800" cy="533316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MPU6050</a:t>
            </a:r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7472" y="1987056"/>
            <a:ext cx="5372072" cy="300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9176" y="1969477"/>
            <a:ext cx="5536579" cy="300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55224" y="5304942"/>
            <a:ext cx="641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注意：加速度测量计反应的加速向量与当前的受力方向是相反的，如上图，受力方向向左，但是加速度的向量方向为右</a:t>
            </a:r>
          </a:p>
        </p:txBody>
      </p:sp>
    </p:spTree>
    <p:extLst>
      <p:ext uri="{BB962C8B-B14F-4D97-AF65-F5344CB8AC3E}">
        <p14:creationId xmlns:p14="http://schemas.microsoft.com/office/powerpoint/2010/main" val="2022089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44435" y="1301251"/>
            <a:ext cx="9311742" cy="26113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FFFF00"/>
              </a:buClr>
              <a:buFont typeface="Wingdings" pitchFamily="2" charset="2"/>
              <a:buChar char="n"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陀螺仪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1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endParaRPr lang="en-US" altLang="zh-CN" sz="17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lang="en-US" altLang="zh-CN" sz="17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lang="en-US" altLang="zh-CN" sz="17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lang="en-US" altLang="zh-CN" sz="17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  <a:buNone/>
            </a:pP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583224" y="544313"/>
            <a:ext cx="8559800" cy="533316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MPU6050</a:t>
            </a:r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1677" y="1926076"/>
            <a:ext cx="589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陀螺仪，是用来测量角速度的，单位为度每秒（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deg/s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0654" y="2398191"/>
            <a:ext cx="5719762" cy="393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63059" y="0"/>
            <a:ext cx="3928941" cy="3857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8339763" y="4099800"/>
            <a:ext cx="35210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一个旋转物体的旋转轴所指的方向在不受外力影响时，是不会改变的。人们根据这个道理，用它来保持方向。</a:t>
            </a:r>
            <a:r>
              <a:rPr lang="en-US" altLang="zh-CN" dirty="0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Mpu6050</a:t>
            </a:r>
            <a:r>
              <a:rPr lang="zh-CN" altLang="en-US" dirty="0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有</a:t>
            </a:r>
            <a:r>
              <a:rPr lang="en-US" altLang="zh-CN" dirty="0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3</a:t>
            </a:r>
            <a:r>
              <a:rPr lang="zh-CN" altLang="en-US" dirty="0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个陀螺仪，可测</a:t>
            </a:r>
            <a:r>
              <a:rPr lang="en-US" altLang="zh-CN" dirty="0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X,Y,Z</a:t>
            </a:r>
            <a:r>
              <a:rPr lang="zh-CN" altLang="en-US" dirty="0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方向的角速度值</a:t>
            </a:r>
            <a:endParaRPr lang="zh-CN" altLang="en-US" b="1" dirty="0">
              <a:solidFill>
                <a:srgbClr val="FFFF00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8246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39AA91-0EF6-4542-9F8A-85BB6268BB84}"/>
              </a:ext>
            </a:extLst>
          </p:cNvPr>
          <p:cNvSpPr txBox="1"/>
          <p:nvPr/>
        </p:nvSpPr>
        <p:spPr>
          <a:xfrm>
            <a:off x="256191" y="302032"/>
            <a:ext cx="9281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小车的姿态角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17AF9C4-CF54-4ED3-A57C-66E347AE9254}"/>
              </a:ext>
            </a:extLst>
          </p:cNvPr>
          <p:cNvSpPr/>
          <p:nvPr/>
        </p:nvSpPr>
        <p:spPr>
          <a:xfrm>
            <a:off x="606641" y="1273387"/>
            <a:ext cx="4719961" cy="2039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地面坐标系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①在地面上选一点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Og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轴在水平面内并指向某一方向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zg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轴垂直于地面并指向地心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yg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轴在水平面内垂直于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轴，其指向按右手定则确定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如图所示：</a:t>
            </a:r>
            <a:endParaRPr lang="zh-CN" altLang="en-US" sz="14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mpu6050姿态融合原理及程序代码">
            <a:extLst>
              <a:ext uri="{FF2B5EF4-FFF2-40B4-BE49-F238E27FC236}">
                <a16:creationId xmlns:a16="http://schemas.microsoft.com/office/drawing/2014/main" id="{5CFD584D-19F6-4818-873F-9E446B8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5" y="3545210"/>
            <a:ext cx="2976442" cy="25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142E3D0-5C2F-4AF7-A9C9-1B3881B84A14}"/>
              </a:ext>
            </a:extLst>
          </p:cNvPr>
          <p:cNvSpPr/>
          <p:nvPr/>
        </p:nvSpPr>
        <p:spPr>
          <a:xfrm>
            <a:off x="5677271" y="1337311"/>
            <a:ext cx="4719961" cy="1716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机体坐标系</a:t>
            </a:r>
            <a:endParaRPr lang="en-US" altLang="zh-CN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取在飞机质心处，坐标系与飞机固连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轴在飞机对称平面内并平行于飞机的设计轴线指向机头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轴垂直于飞机对称平面指向机身右方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轴在飞机对称平面内，与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轴垂直并指向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6ECEA3-D1F7-4801-A381-609B3B964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271" y="3514704"/>
            <a:ext cx="3044626" cy="25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55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39AA91-0EF6-4542-9F8A-85BB6268BB84}"/>
              </a:ext>
            </a:extLst>
          </p:cNvPr>
          <p:cNvSpPr txBox="1"/>
          <p:nvPr/>
        </p:nvSpPr>
        <p:spPr>
          <a:xfrm>
            <a:off x="256191" y="302032"/>
            <a:ext cx="9281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小车的姿态角</a:t>
            </a:r>
            <a:r>
              <a:rPr lang="en-US" altLang="zh-CN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欧拉角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C4FE0C-80EA-4E1F-9ED5-3701AA96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84" y="2601096"/>
            <a:ext cx="3582751" cy="39548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30FACB-27FD-4F9B-B616-437859579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713" y="2583856"/>
            <a:ext cx="3044626" cy="25874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EE2BC4C-FA11-4451-AEB7-0F1B3B54426F}"/>
              </a:ext>
            </a:extLst>
          </p:cNvPr>
          <p:cNvSpPr/>
          <p:nvPr/>
        </p:nvSpPr>
        <p:spPr>
          <a:xfrm>
            <a:off x="668784" y="1206867"/>
            <a:ext cx="10357282" cy="1336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欧拉角：</a:t>
            </a:r>
            <a:endParaRPr lang="en-US" altLang="zh-CN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机体坐标系与地面坐标系的关系是三个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Euler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yaw-</a:t>
            </a:r>
            <a:r>
              <a:rPr lang="en-US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θ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pitch-</a:t>
            </a:r>
            <a:r>
              <a:rPr lang="en-US" altLang="zh-CN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ψ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roll-</a:t>
            </a:r>
            <a:r>
              <a:rPr lang="en-US" altLang="zh-CN" b="1" dirty="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Φ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，反应了飞机相对地面的姿态。</a:t>
            </a:r>
            <a:endParaRPr lang="zh-CN" altLang="en-US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854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39AA91-0EF6-4542-9F8A-85BB6268BB84}"/>
              </a:ext>
            </a:extLst>
          </p:cNvPr>
          <p:cNvSpPr txBox="1"/>
          <p:nvPr/>
        </p:nvSpPr>
        <p:spPr>
          <a:xfrm>
            <a:off x="256191" y="302032"/>
            <a:ext cx="9281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小车的姿态角</a:t>
            </a:r>
            <a:r>
              <a:rPr lang="en-US" altLang="zh-CN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俯仰角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686D87-0A10-43AE-87AC-6589573F0C88}"/>
              </a:ext>
            </a:extLst>
          </p:cNvPr>
          <p:cNvSpPr/>
          <p:nvPr/>
        </p:nvSpPr>
        <p:spPr>
          <a:xfrm>
            <a:off x="6096000" y="1486482"/>
            <a:ext cx="4450672" cy="234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俯仰角</a:t>
            </a:r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θ</a:t>
            </a:r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pitch</a:t>
            </a:r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en-US" altLang="zh-CN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机体坐标系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轴与水平面的夹角。当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轴的正半轴位于过坐标原点的水平面之上（抬头）时，俯仰角为正，否则为负。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CA7632-DD89-4FDD-B6BB-DC3089711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97" y="1071473"/>
            <a:ext cx="4781550" cy="3848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2B8E20-4D3F-4281-A066-33CF1427E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8" b="21331"/>
          <a:stretch/>
        </p:blipFill>
        <p:spPr>
          <a:xfrm>
            <a:off x="526263" y="4247774"/>
            <a:ext cx="4791184" cy="230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162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3140</TotalTime>
  <Words>594</Words>
  <Application>Microsoft Office PowerPoint</Application>
  <PresentationFormat>宽屏</PresentationFormat>
  <Paragraphs>89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 Unicode MS</vt:lpstr>
      <vt:lpstr>microsoft yahei</vt:lpstr>
      <vt:lpstr>华文楷体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MPU6050简介</vt:lpstr>
      <vt:lpstr>MPU6050简介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lenovo-pc</dc:creator>
  <cp:lastModifiedBy>优昙一现</cp:lastModifiedBy>
  <cp:revision>394</cp:revision>
  <dcterms:created xsi:type="dcterms:W3CDTF">2017-06-19T10:32:00Z</dcterms:created>
  <dcterms:modified xsi:type="dcterms:W3CDTF">2018-10-17T01:58:09Z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